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86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6" r:id="rId17"/>
    <p:sldId id="277" r:id="rId18"/>
    <p:sldId id="283" r:id="rId19"/>
    <p:sldId id="274" r:id="rId20"/>
    <p:sldId id="275" r:id="rId21"/>
    <p:sldId id="284" r:id="rId22"/>
    <p:sldId id="285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7-05-04T16:56:25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18803 14693 0,'0'-17'62,"18"-1"-46,70-17-16,0-18 16,36-18-16,-1 18 15,18 0 1,-17 0 0,-1 18-1,-52 18 1,-18 17-1,-36 0 17,1 0-32,-1 0 15,1 0 1,0 0 15,-1 0-15,1 0 46,0 0-46,-1 0 15,1 0-15,0 0-1,-1 0 1,19 17 0,-19-17-16,18 18 15,-17-18 1,-18 17 0,18-17-1,-1 0 1,19 0-1,-19 0 1,1 0 0,0 0 31,-18 18 140,-18-18-171,-53 18-16,18-1 15,-35 1-15,0 17 16,-18 1-16,-17-19 16,-89 1-1,124-1-15,-106 36 16,53-35-1,88-18 1,-124 18 0,54 17-1,52-35-15,-87 18 32,87-18-32,-17 17 15,-53-17 1,70 18-1,36-18 1,17 0 0,36 0 46,53 0-46,52-53-16,89 18 15,-18 17-15,17-17 16,389-18 0,-335 53-1,-107 0 1,-69 0 15,-19 0-15,-52 0-16,-1 0 15,1 0 17,-53 0 77,-18 0-109,0 0 16,-53 0-16,-123-18 15,-89 1 1,212 17 0,18 0-1,18 0-15,17 0 0,-18 0 16,-35-18-1,36 18 1,-1 0 0,36 0-1,35-18 48,71-35-63,34 36 15,107-36-15,53 0 16,193 0 0,-211 18-16,0 35 15,-70 0-15,17 0 16,-53 0 0,17 0-1,-69 0 1,-36 0-1,-36 0 1,1 0-16,-1 0 31,-34 0 188,-18 0-219,17 0 16,0 0-16,-17 0 15,-18 17 1,-17-17 0,17 0-1,35 0-15,-53 0 16,36 0-1,0 0-15,-36 0 16,1 0 0,34 0-1,1 0 1,18 18 0,-36-18-1,17 0-15,19 0 16,-19 0-1,1 0 1,18 0 0,-1 0-1,0 0 1,1 0-16,-1 0 16,0 0 15,1 0 0</inkml:trace>
  <inkml:trace contextRef="#ctx0" brushRef="#br0" timeOffset="6665.4075">20161 11994 0,'0'-17'47,"0"-1"16,18 1-48,17-19 1,-17 19 0,35-1-16,-18 0 15,36-35 1,-36 36-1,53-54-15,0 36 16,-70 17 0,17 1-16,-17 17 15,-1 0 1,54-36 0,-53 19-1,-1-1-15,36 0 16,-35 1-1,-1 17 1,1-18 0,0 1-1,17-1 1,0 18 0,-35-18-1,18 18 1,0-17-1,17-1 1,-18 18 0,1-18-1,-18 1 17,18-1-17,17 18 1,-17-18-1,-1 1 17,1 17-17,-18-18-15,18 18 16,-18-17 0,35 17-1,-17-18 1,-1 18 15,-17-18-31,18 18 31,-18-17-15,-18 17 156,1 0-157,-1 0-15,-17 0 16,17 0-16,0 0 16,-35 0-1,18 0 1,17 0 0,1 0-1,-1 0-15,1 0 16</inkml:trace>
  <inkml:trace contextRef="#ctx0" brushRef="#br0" timeOffset="7391.2416">21325 11289 0,'0'18'16,"0"-1"15,0 1 0,0-1-31,0 1 16,0 0-16,0-1 31,0 1-31,-17 0 16,-1-1-1,18 1 17,0 0-17,-17-1 1,-1 1 0,0-1-16,1 19 15,-1-36 1,18 17-16,-18-17 31</inkml:trace>
  <inkml:trace contextRef="#ctx0" brushRef="#br0" timeOffset="9336.7588">21078 11289 0,'18'0'219,"-18"18"-203,18-1-1,-18 1 1,17-1-16,1 1 31,0 0-15,-18-1 15,17-17-31,-17 18 16,18 17-1,0-17 1,-1 0-1,1-18 17,-18 17-17,0 1 32,0-1 16,18-17 30,-18-17 157,0-1-218,-18 18-17,18-17 1,0-1 15,-18 18 0,18-18-15,0 1 31,-17 17-16,17-18-31,0 0 110</inkml:trace>
  <inkml:trace contextRef="#ctx0" brushRef="#br0" timeOffset="14588.2554">20355 6809 0,'18'0'140,"35"0"-140,17 0 16,36 0-16,-35 0 16,70 0-1,176 0 1,-70 0-1,18 0 1,-106 53-16,-18-36 16,141 71-16,-123-70 15,-53 17 1,176 36 0,-159-71-1,-70 17-15,71 1 16,-89-18-1,0 0-15,18 0 16,-35 0 15,-1 0-15,1 0 15,-71 0 266,0 0-297,-53 0 16,-35 0-16,-17-35 15,-125 17 1,125-17 0,-266 17-1,177-17 1,89 35-1,-72 0 1,142 0 0,35 0-1,18 0 17,0 0-17,-1 18 1,19-18-1,-1 17 1,-17-17 0,17 0-1,0 18 1,1-18 0,-18 0-1,17 0-15,-17 0 16,17 0-1,0 0-15,-17 0 16,0 0 0,0 0 15,-1 0-15,19 0-16,-19 0 15,72-18 235,-1 18-250,35 0 16,1-17-16,17 17 15,-17 0 1,35-18-16,88 18 16,-89-35-16,37 35 15,87 0 1,-53 0 0,-52 0-1,-18 0 1,-36 0-1,-35 0-15,1-18 16,-19 18 0,1 0-1,-53 0 204,17 0-203,0 0-16,-35 0 15,36 0 1,-36 0-16,0 0 16,0 0-16,-17 0 0,-1-18 15,-53 18 1,19 0-1,-1-17 1,-18-1 0,19 18-1,52-17-15,-71 17 16,71 0 0,18 0-16,-36-18 15,36 18 1,0 0-1,17 0 1</inkml:trace>
  <inkml:trace contextRef="#ctx0" brushRef="#br0" timeOffset="21994.9423">21890 11060 0,'18'0'46,"17"0"-30,0 0-16,18 0 16,35 0-1,18 0 1,-35 0-16,34 35 16,-69-17-16,17-18 15,17 35 1,-17-18-1,-35-17 1,17 18 0,36 0-1,-1-1 1,36 19 0,0-1-1,17 0 16,1 18-15,140 35 0,-140-35-1,17 18 1,-88-54 0,123 36-1,-123-35 1,-35-18-16,-1 18 15,1-18 1,0 0 0,-1 0-16,1 0 15,0 0 17,-1 0-32,1 0 15,-1 0 1,1 0-1,0 0 17,-18-18 311,0 0-327,0 1-16,0-1 16,0-17-16,-53-18 15,18-18 1,-1 18 0,19 36-1,-1-1 16,0 0-15,1 1 0,-1 17 62,0 0 0,1 35-62,17-17-16,-18-1 15,18 1-15,-17 17 31,-1-17-15,18 17 0,-18-17-1,18-1 1,0 1 0,0 0-1,-17-18 1,17 17-1,0 1 1,-18-18 0</inkml:trace>
  <inkml:trace contextRef="#ctx0" brushRef="#br0" timeOffset="22945.0829">24306 11853 0,'0'18'47,"-17"0"-31,-54-1-16,36 1 0,-18-18 15,-53 18 1,18-1 0,-71-17-1,89 0 1,17 0 0,35 0-16,0 0 15,1 0 16,17-17 32,0-1-47,0 0-16,0 1 15,53-72 1,-18 54-1,-17-18 1,17 0 0,0 0-1,1 36 1,-1-19 0,-35 19-1,17 17 16,-17-18-15</inkml:trace>
  <inkml:trace contextRef="#ctx0" brushRef="#br0" timeOffset="30705.6127">24359 9190 0,'18'0'0,"0"0"46,-1 0-14,1-18-17,0 1-15,17-1 16,0 0 0,18-35-1,35-52 1,-17 69-1,-36-17 1,18-17-16,0 17 0,0-35 16,17 0-1,-17 17 1,-35 53 0,0-17-1,-1 35-15,-17-18 16,18 18-16,-18-17 15,17-1-15,1 18 32,-18-18-32,18 1 31,-18-1-31,0 1 31,17 17-15,-17-18-16,18 18 15,-18-18 17,35-17-17,-17-53 1,17 0 0,-35 70 280,18 18-296,-1-18 16,-17 1 0,18 17-16,17-18 15,1 0 1,-19 18 0,19-17-1,-1 17 1,-18 0-1,1 0 1,-18-18-16,18 18 31,-1 0-15,-17-17 46,-17 17 95,-1 0-142,0 0 1,1 0 0,-1 0-16,-17 0 15,17 0-15,1 0 16,-36 0-1,17 0 1,19 0 0,-18 0-1,-18 0 1,35 0 15,0 0-15,1 0-1,-1 0 1,0 0 0,1 0-1,-1 0 17,1 0-1,-1 0 16,0 0 15,18 17 1,0 1 15,0-1-16,0 1-46,0 0-16,18-1 16,0 1-16,-1 0 15,1 17 1,-1-17-16,19 52 15,-1-17 17,0 0-17,1-35 1,-1 52 0,-18-35-1,19-35 1,-36 18-1,17-18 1,-17 18 0,18-18 15,0 0 16,-1 0 0,1 0 0,-18-18-32,0 0 1,0 1-1,0-1 17,0 0-17,0 1 1,18-1 0,-18 1-1,0-1 1,0 0-16,17-17 15,-17 17 1,0 1 0,18-19-1,-18 19 1,0-18 0,0 17-1,0 0 1,0 1-1,0-1 17,0 0 155,0 1-140,-18 17 94,1 0-126,-1 0 17,0 0-17,1 0 1,-1 0-1,0 0 1,1 0 0,-1 0-1,0 0 1,1 0 0,-1 0 15,1 0-16,-1 0 17,0 0-17,1 0 32,-1 0-16,0 0 63,1 0-63,17 17 173,0 1-204,17 17 15,1-17-15,0 0 16,-18-1-1,17 1-15,19 17 16,-19-17 15,1-18-15,-18 17 0,0 1-1,17 0 1,-17-1 15,18-17-15,0 0 15,-1 18-15,1-18-1,0 0 1,-18 18-1,17-18 48,-17-18 62,0 0-94,0 1 0,0-1-15,0 0 15,0 1 1,0-1-1,0 0-16,0 1 1,0-1 0,0 1 15,0-1 0,0 0-15,0 1-1,0-1 1,0 0 0,0 1-1,0-1 48,-17 18 62,-1 0-94,0 0-15,1 0 15,17 18-15,-18-18-1,0 0 1,1 0 31,-1 0-32,1 0 1,-1 0 0,0 0-1,1 0 1,-1 0 15,0 0 0,1 0-15,-1 0 0,0 0-1,1 0 16,-1 0 48,18 17 77,18 1-141,-1-18 1,-17 18-16,18-18 16,0 17-1,-1-17 1,-17 18 0,18-18-16,0 0 46,-1 0-46,1 0 16,17 0 0,-17 18 15,-1-18-15,1 0-1,0 0 1,-1 0-1,1 0 32,-18 17 516,0 1-548,0-1 17,0 1-17,0 0 1,-18-18 0,18 17 15,0 1 0,0 0-15,0-1-16,0 1 15,0 0-15,0-1 16,0 1 0,0-1-16,0 1 15,0 0 1,0-1-1</inkml:trace>
  <inkml:trace contextRef="#ctx0" brushRef="#br0" timeOffset="51417.6062">24818 8714 0,'35'0'47,"18"0"-47,35 0 16,18-36-16,53 1 16,176-53-1,-70 17 1,-142 18-1,212-70 1,-176 35 0,-106 70-1,35-52-15,-70 52 16,35-35-16,-36 18 16,19-18-1,16 0 1,-34 0-16,0 0 15,-1 18-15,1-1 16,0 1-16,35-53 31,-18-18-15,0 36 0,-17-1-1,-1 53 1,-17 1-16,0-1 15,0 1-15,0-1 16,0-17 0,18 35-1,-18-36 1,0 1 0,0 17-16,0 1 15,0-19 1,0 19-16,0-18 15,0 17 1,0 0 15,0 1-15,0-1 0,-18 0-1,18 1 1,-70-1-1,17 0 1,0 18 0,35 0-1,1 0 1,34 0 31,36 18-47,88 17 15,-70-17 1,-53-18 0,-1 0-1,1 0 1,-36-35 62,-35-36-78,-35 1 0,-35 34 16,-1 1-1,54 35 1,34 0 0,19 0-1,17 18 16,17 88-15,107-18 0,-1 0 15,-70-53-15,0 0-1,-35-35 1,-18-35 46,0 0-46,0 0-16,0-1 16,0 19-16,0-1 31,-18 18-31,36 18 78,-1-1-78,-17 1 16,36 17-16,-19-17 15,19 0 1,-19-1-1,-17-34 48,0-72-63,0-16 16,-88-54-16,18 0 15,34 88 1,19 54-1,17-1 1,0 36 15,0 299 1,158 1-17,-34-36 1,-18-141-1,-89-106-15,19 18 16,-36-35-16,0 0 16,17-18-1,-17-53 32,-88-141-47,0-89 16,-18-87-16,-70-141 15,123 334 1,0 89-16,17 17 31,36 18-15,0 18 0,0 70 15,0 54-16,124 211 1,-36-54 0,-17-157-1,-54-36 1,1-18 0,-18-17-16,18-18 15,-36-18 79,0 0-78,1 1-16,17-1 15,-18 0 1,18 36 31,0 17-32,0 18-15,35 18 16,36 35 0,-18-1-1,-36-52 1,1-53-1,-18 18 1,0 0-16,-18-54 78,1 36-62,-18-17-16,17-19 15,0 19 1,-17-36 0,-18 35-1,35 1 1,1 17 0,-1 0-1,1 0 1,17 17-1,-18 36 1,0 0 0,1 0-1,-1 0 17,18-36-17,0 1 1,0 0-1,18-18 142</inkml:trace>
  <inkml:trace contextRef="#ctx0" brushRef="#br0" timeOffset="55085.1277">26935 7144 0,'0'-18'15,"0"89"141,-18-71 485,0 0-625,-17 17-16,-53 36 15,-71 53-15,-70 88 16,-1 18-16,36-18 16,0-18-16,0-35 15,18-17-15,53 17 16,-36-35-16,35 17 15,-17 71-15,0-35 16,35-36-16,18 19 16,-18-90-16,53 19 15,-17 17-15,17-53 16,18 18-16,17-17 16,0-1-16,1-35 15,-1 0-15,0 0 328,1 18-328,-36-18 16,0 17-16,0 19 16,-35-1-16,0 0 15,-36 18-15,1 0 16,34 17-16,1-52 15,35 17-15,0-17 16,18 0-16,0 17 16,0-17-16,17-1 15,-17 1-15,-1-1 16,19 1-16,-1-18 16,0 18-16,1-18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4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0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6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197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92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1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5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8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2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2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6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0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5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0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3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277CDB-537B-46F1-8969-35A762A3AD7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5E6F1-F345-4C20-8EBE-1ECFFDDB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9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attack on consumerism</a:t>
            </a:r>
          </a:p>
          <a:p>
            <a:r>
              <a:rPr lang="en-US" dirty="0" smtClean="0"/>
              <a:t>Joe </a:t>
            </a:r>
            <a:r>
              <a:rPr lang="en-US" dirty="0" err="1" smtClean="0"/>
              <a:t>bonino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Analogies are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happy path</a:t>
            </a:r>
          </a:p>
          <a:p>
            <a:pPr lvl="1"/>
            <a:r>
              <a:rPr lang="en-US" dirty="0" smtClean="0"/>
              <a:t>Identify Objects</a:t>
            </a:r>
            <a:endParaRPr lang="en-US" dirty="0"/>
          </a:p>
          <a:p>
            <a:r>
              <a:rPr lang="en-US" dirty="0" smtClean="0"/>
              <a:t>Service Providers</a:t>
            </a:r>
          </a:p>
          <a:p>
            <a:pPr lvl="1"/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Translator</a:t>
            </a:r>
          </a:p>
          <a:p>
            <a:pPr lvl="1"/>
            <a:r>
              <a:rPr lang="en-US" dirty="0" smtClean="0"/>
              <a:t>Messenger</a:t>
            </a:r>
          </a:p>
          <a:p>
            <a:pPr lvl="1"/>
            <a:r>
              <a:rPr lang="en-US" dirty="0" smtClean="0"/>
              <a:t>Officer </a:t>
            </a:r>
          </a:p>
          <a:p>
            <a:pPr lvl="1"/>
            <a:r>
              <a:rPr lang="en-US" dirty="0" smtClean="0"/>
              <a:t>Gold Mine</a:t>
            </a:r>
          </a:p>
          <a:p>
            <a:pPr lvl="1"/>
            <a:endParaRPr lang="en-US" dirty="0"/>
          </a:p>
          <a:p>
            <a:r>
              <a:rPr lang="en-US" dirty="0" smtClean="0"/>
              <a:t>Great big picture, no details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07" y="1325767"/>
            <a:ext cx="5718798" cy="4207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483240" y="2089080"/>
              <a:ext cx="3378600" cy="3207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3880" y="2079720"/>
                <a:ext cx="3397320" cy="32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9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stroke on insight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Point system brought priorities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Lots of points in the wrong places</a:t>
            </a:r>
          </a:p>
          <a:p>
            <a:pPr lvl="1"/>
            <a:r>
              <a:rPr lang="en-US" dirty="0" smtClean="0"/>
              <a:t>Destined </a:t>
            </a:r>
            <a:r>
              <a:rPr lang="en-US" dirty="0"/>
              <a:t>for </a:t>
            </a:r>
            <a:r>
              <a:rPr lang="en-US" dirty="0" smtClean="0"/>
              <a:t>Front-end Project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65" y="177459"/>
            <a:ext cx="2857500" cy="385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058" y="2346975"/>
            <a:ext cx="3584572" cy="42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CRC’s Brilliance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Lectures are applying!</a:t>
            </a:r>
          </a:p>
          <a:p>
            <a:pPr lvl="1"/>
            <a:r>
              <a:rPr lang="en-US" dirty="0" smtClean="0"/>
              <a:t>Determine many collaborators</a:t>
            </a:r>
          </a:p>
          <a:p>
            <a:pPr lvl="1"/>
            <a:endParaRPr lang="en-US" dirty="0"/>
          </a:p>
          <a:p>
            <a:r>
              <a:rPr lang="en-US" dirty="0" smtClean="0"/>
              <a:t>Design never dies..</a:t>
            </a:r>
          </a:p>
          <a:p>
            <a:pPr lvl="1"/>
            <a:r>
              <a:rPr lang="en-US" dirty="0" smtClean="0"/>
              <a:t>Agile or waterfall?</a:t>
            </a:r>
          </a:p>
          <a:p>
            <a:endParaRPr lang="en-US" dirty="0"/>
          </a:p>
          <a:p>
            <a:r>
              <a:rPr lang="en-US" dirty="0" smtClean="0"/>
              <a:t>Redesigning means rewriting</a:t>
            </a:r>
          </a:p>
          <a:p>
            <a:pPr lvl="1"/>
            <a:r>
              <a:rPr lang="en-US" dirty="0"/>
              <a:t>“The only kind of writing is rewriting</a:t>
            </a:r>
            <a:r>
              <a:rPr lang="en-US" dirty="0" smtClean="0"/>
              <a:t>.” – Ernest Hemingway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5" y="1472101"/>
            <a:ext cx="5026270" cy="28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Smalltalk</a:t>
            </a:r>
          </a:p>
          <a:p>
            <a:pPr lvl="1"/>
            <a:r>
              <a:rPr lang="en-US" dirty="0" smtClean="0"/>
              <a:t>Front and Back ends live here!</a:t>
            </a:r>
          </a:p>
          <a:p>
            <a:pPr lvl="1"/>
            <a:r>
              <a:rPr lang="en-US" dirty="0"/>
              <a:t>System living, easy </a:t>
            </a:r>
            <a:r>
              <a:rPr lang="en-US" dirty="0" smtClean="0"/>
              <a:t>debugging</a:t>
            </a:r>
            <a:endParaRPr lang="en-US" dirty="0"/>
          </a:p>
          <a:p>
            <a:r>
              <a:rPr lang="en-US" dirty="0" smtClean="0"/>
              <a:t>The Front-End</a:t>
            </a:r>
          </a:p>
          <a:p>
            <a:pPr lvl="1"/>
            <a:r>
              <a:rPr lang="en-US" dirty="0" smtClean="0"/>
              <a:t>Seaside – Book</a:t>
            </a:r>
          </a:p>
          <a:p>
            <a:pPr lvl="2"/>
            <a:r>
              <a:rPr lang="en-US" dirty="0" err="1" smtClean="0"/>
              <a:t>ZincServer</a:t>
            </a:r>
            <a:endParaRPr lang="en-US" dirty="0" smtClean="0"/>
          </a:p>
          <a:p>
            <a:pPr lvl="1"/>
            <a:r>
              <a:rPr lang="en-US" dirty="0" smtClean="0"/>
              <a:t>Bootstrap (responsive)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78" y="282238"/>
            <a:ext cx="4142461" cy="222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208" y="1392936"/>
            <a:ext cx="2959608" cy="2959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16" y="3827297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92790" y="1152983"/>
            <a:ext cx="6004560" cy="50783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WAComponent</a:t>
            </a:r>
            <a:r>
              <a:rPr lang="en-US" dirty="0" smtClean="0"/>
              <a:t> instance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Elaborate html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Seaside Components</a:t>
            </a:r>
          </a:p>
          <a:p>
            <a:pPr lvl="1"/>
            <a:r>
              <a:rPr lang="en-US" dirty="0" smtClean="0"/>
              <a:t>One or multiple per page</a:t>
            </a:r>
          </a:p>
          <a:p>
            <a:pPr lvl="1"/>
            <a:r>
              <a:rPr lang="en-US" dirty="0" smtClean="0"/>
              <a:t>Register components</a:t>
            </a:r>
          </a:p>
          <a:p>
            <a:pPr lvl="1"/>
            <a:r>
              <a:rPr lang="en-US" dirty="0" smtClean="0"/>
              <a:t>Tedious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Inheritance</a:t>
            </a:r>
          </a:p>
          <a:p>
            <a:pPr lvl="1"/>
            <a:r>
              <a:rPr lang="en-US" dirty="0" err="1" smtClean="0"/>
              <a:t>renderContentOn</a:t>
            </a:r>
            <a:r>
              <a:rPr lang="en-US" dirty="0" smtClean="0"/>
              <a:t>: html</a:t>
            </a:r>
          </a:p>
          <a:p>
            <a:pPr lvl="1"/>
            <a:r>
              <a:rPr lang="en-US" dirty="0" smtClean="0"/>
              <a:t>Children</a:t>
            </a:r>
          </a:p>
          <a:p>
            <a:pPr lvl="1"/>
            <a:r>
              <a:rPr lang="en-US" dirty="0" smtClean="0"/>
              <a:t>Style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5966540" y="1666880"/>
            <a:ext cx="5057060" cy="1246495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lIns="274320" tIns="91440" rtlCol="0">
            <a:spAutoFit/>
          </a:bodyPr>
          <a:lstStyle/>
          <a:p>
            <a:r>
              <a:rPr lang="en-US" dirty="0" err="1" smtClean="0"/>
              <a:t>renderContentOn</a:t>
            </a:r>
            <a:r>
              <a:rPr lang="en-US" dirty="0" smtClean="0"/>
              <a:t>: html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html heading: ‘That was easy’</a:t>
            </a:r>
          </a:p>
          <a:p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5966540" y="4559210"/>
            <a:ext cx="5057060" cy="1246495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lIns="274320" tIns="91440" rtlCol="0">
            <a:spAutoFit/>
          </a:bodyPr>
          <a:lstStyle/>
          <a:p>
            <a:r>
              <a:rPr lang="en-US" dirty="0" smtClean="0"/>
              <a:t>style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^’ body {</a:t>
            </a:r>
            <a:r>
              <a:rPr lang="en-US" dirty="0" err="1" smtClean="0"/>
              <a:t>background-color:blue</a:t>
            </a:r>
            <a:r>
              <a:rPr lang="en-US" dirty="0" smtClean="0"/>
              <a:t>;} ‘</a:t>
            </a:r>
          </a:p>
          <a:p>
            <a:endParaRPr lang="en-US" dirty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966540" y="3113045"/>
            <a:ext cx="5057060" cy="1246495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lIns="274320" tIns="91440" rtlCol="0">
            <a:spAutoFit/>
          </a:bodyPr>
          <a:lstStyle/>
          <a:p>
            <a:r>
              <a:rPr lang="en-US" dirty="0" smtClean="0"/>
              <a:t>Children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^Array with: </a:t>
            </a:r>
            <a:r>
              <a:rPr lang="en-US" dirty="0" err="1" smtClean="0"/>
              <a:t>aComponent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smtClean="0"/>
              <a:t>broad take: </a:t>
            </a:r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-&gt; Smalltalk object</a:t>
            </a:r>
          </a:p>
          <a:p>
            <a:endParaRPr lang="en-US" dirty="0"/>
          </a:p>
          <a:p>
            <a:r>
              <a:rPr lang="en-US" dirty="0" smtClean="0"/>
              <a:t>View -&gt; Seaside Component</a:t>
            </a:r>
          </a:p>
          <a:p>
            <a:endParaRPr lang="en-US" dirty="0"/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allback message</a:t>
            </a:r>
          </a:p>
          <a:p>
            <a:pPr lvl="2"/>
            <a:r>
              <a:rPr lang="en-US" dirty="0" smtClean="0"/>
              <a:t>Provides parameters as object</a:t>
            </a:r>
          </a:p>
          <a:p>
            <a:pPr lvl="1"/>
            <a:r>
              <a:rPr lang="en-US" dirty="0" smtClean="0"/>
              <a:t>Multiple flows on same page</a:t>
            </a:r>
          </a:p>
          <a:p>
            <a:pPr lvl="1"/>
            <a:endParaRPr lang="en-US" dirty="0"/>
          </a:p>
          <a:p>
            <a:r>
              <a:rPr lang="en-US" dirty="0" smtClean="0"/>
              <a:t>Call and Answer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73" y="168283"/>
            <a:ext cx="4396150" cy="39868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0256" y="4013420"/>
            <a:ext cx="4476715" cy="2585323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dirty="0" err="1" smtClean="0"/>
              <a:t>renderContentOn</a:t>
            </a:r>
            <a:r>
              <a:rPr lang="en-US" dirty="0" smtClean="0"/>
              <a:t>: html</a:t>
            </a:r>
          </a:p>
          <a:p>
            <a:endParaRPr lang="en-US" dirty="0"/>
          </a:p>
          <a:p>
            <a:r>
              <a:rPr lang="en-US" dirty="0" smtClean="0"/>
              <a:t>  html button</a:t>
            </a:r>
          </a:p>
          <a:p>
            <a:r>
              <a:rPr lang="en-US" dirty="0" smtClean="0"/>
              <a:t>    callback:[ self </a:t>
            </a:r>
            <a:r>
              <a:rPr lang="en-US" dirty="0" err="1" smtClean="0"/>
              <a:t>smallTalkFunc</a:t>
            </a:r>
            <a:r>
              <a:rPr lang="en-US" dirty="0" smtClean="0"/>
              <a:t> ];</a:t>
            </a:r>
          </a:p>
          <a:p>
            <a:r>
              <a:rPr lang="en-US" dirty="0"/>
              <a:t> </a:t>
            </a:r>
            <a:r>
              <a:rPr lang="en-US" dirty="0" smtClean="0"/>
              <a:t>   with: ‘Submit’.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html </a:t>
            </a:r>
            <a:r>
              <a:rPr lang="en-US" dirty="0" err="1" smtClean="0"/>
              <a:t>textInput</a:t>
            </a:r>
            <a:endParaRPr lang="en-US" dirty="0" smtClean="0"/>
          </a:p>
          <a:p>
            <a:r>
              <a:rPr lang="en-US" dirty="0" smtClean="0"/>
              <a:t>     callback:[:input | </a:t>
            </a:r>
            <a:r>
              <a:rPr lang="en-US" dirty="0" err="1" smtClean="0"/>
              <a:t>instVar</a:t>
            </a:r>
            <a:r>
              <a:rPr lang="en-US" dirty="0" smtClean="0"/>
              <a:t>:= input].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5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</a:t>
            </a:r>
            <a:r>
              <a:rPr lang="en-US" dirty="0" smtClean="0"/>
              <a:t>initialized</a:t>
            </a:r>
          </a:p>
          <a:p>
            <a:pPr lvl="1"/>
            <a:r>
              <a:rPr lang="en-US" dirty="0" smtClean="0"/>
              <a:t>They expire</a:t>
            </a:r>
            <a:r>
              <a:rPr lang="en-US" dirty="0" smtClean="0"/>
              <a:t> automatically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Process callbacks </a:t>
            </a:r>
          </a:p>
          <a:p>
            <a:pPr lvl="1"/>
            <a:r>
              <a:rPr lang="en-US" dirty="0" smtClean="0"/>
              <a:t>Control flow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Specialize it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197167"/>
            <a:ext cx="6555757" cy="6377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6399045"/>
            <a:ext cx="1086878" cy="3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 the Smalltalk debugger on exceptions</a:t>
            </a:r>
          </a:p>
          <a:p>
            <a:r>
              <a:rPr lang="en-US" dirty="0" smtClean="0"/>
              <a:t>Halos </a:t>
            </a:r>
            <a:endParaRPr lang="en-US" dirty="0"/>
          </a:p>
          <a:p>
            <a:r>
              <a:rPr lang="en-US" dirty="0" smtClean="0"/>
              <a:t>Profile - REST</a:t>
            </a:r>
            <a:endParaRPr lang="en-US" dirty="0"/>
          </a:p>
          <a:p>
            <a:r>
              <a:rPr lang="en-US" dirty="0" smtClean="0"/>
              <a:t>Memory</a:t>
            </a:r>
            <a:endParaRPr lang="en-US" dirty="0"/>
          </a:p>
          <a:p>
            <a:r>
              <a:rPr lang="en-US" dirty="0" smtClean="0"/>
              <a:t>XHTML checker</a:t>
            </a:r>
          </a:p>
          <a:p>
            <a:r>
              <a:rPr lang="en-US" dirty="0" smtClean="0"/>
              <a:t>Source html/</a:t>
            </a:r>
            <a:r>
              <a:rPr lang="en-US" dirty="0" err="1" smtClean="0"/>
              <a:t>css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for deployment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27" y="3058668"/>
            <a:ext cx="614362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6399045"/>
            <a:ext cx="1086878" cy="3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840288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See saved, upvoted &amp; downvoted</a:t>
            </a:r>
          </a:p>
          <a:p>
            <a:pPr lvl="1"/>
            <a:r>
              <a:rPr lang="en-US" dirty="0" smtClean="0"/>
              <a:t>Add items, reviews, vote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UserStructure</a:t>
            </a:r>
            <a:r>
              <a:rPr lang="en-US" dirty="0" smtClean="0"/>
              <a:t> 	</a:t>
            </a:r>
          </a:p>
          <a:p>
            <a:pPr lvl="1"/>
            <a:r>
              <a:rPr lang="en-US" dirty="0" smtClean="0"/>
              <a:t>Change pin</a:t>
            </a:r>
          </a:p>
          <a:p>
            <a:pPr lvl="1"/>
            <a:r>
              <a:rPr lang="en-US" dirty="0" smtClean="0"/>
              <a:t>New User</a:t>
            </a:r>
          </a:p>
          <a:p>
            <a:pPr lvl="1"/>
            <a:r>
              <a:rPr lang="en-US" dirty="0" smtClean="0"/>
              <a:t>Forgot password</a:t>
            </a:r>
          </a:p>
          <a:p>
            <a:r>
              <a:rPr lang="en-US" dirty="0" err="1"/>
              <a:t>UpcStructure</a:t>
            </a:r>
            <a:endParaRPr lang="en-US" dirty="0"/>
          </a:p>
          <a:p>
            <a:pPr lvl="1"/>
            <a:r>
              <a:rPr lang="en-US" dirty="0" err="1" smtClean="0"/>
              <a:t>NewsPage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5663" y="2052918"/>
            <a:ext cx="451408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Error Checking</a:t>
            </a:r>
          </a:p>
          <a:p>
            <a:pPr lvl="1"/>
            <a:r>
              <a:rPr lang="en-US" dirty="0" err="1" smtClean="0"/>
              <a:t>Pin,titles,username</a:t>
            </a:r>
            <a:r>
              <a:rPr lang="en-US" dirty="0" smtClean="0"/>
              <a:t> are Static</a:t>
            </a:r>
          </a:p>
        </p:txBody>
      </p:sp>
    </p:spTree>
    <p:extLst>
      <p:ext uri="{BB962C8B-B14F-4D97-AF65-F5344CB8AC3E}">
        <p14:creationId xmlns:p14="http://schemas.microsoft.com/office/powerpoint/2010/main" val="4128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coordinated sprint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sections in window</a:t>
            </a:r>
          </a:p>
          <a:p>
            <a:pPr lvl="1"/>
            <a:r>
              <a:rPr lang="en-US" dirty="0" smtClean="0"/>
              <a:t>Backlog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Complete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 in </a:t>
            </a:r>
            <a:r>
              <a:rPr lang="en-US" dirty="0" err="1" smtClean="0"/>
              <a:t>pharo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Forgot responsive design</a:t>
            </a:r>
            <a:endParaRPr lang="en-US" dirty="0"/>
          </a:p>
        </p:txBody>
      </p:sp>
      <p:pic>
        <p:nvPicPr>
          <p:cNvPr id="5" name="Picture 4" descr="C:\Users\jbonino\OneDrive\Pictures\Camera Roll\Black Droid Turbo\IMG_20170403_07443874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37" y="1548269"/>
            <a:ext cx="3644900" cy="23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jbonino\OneDrive\Pictures\Camera Roll\Black Droid Turbo\IMG_20170409_20364984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8105" b="10982"/>
          <a:stretch/>
        </p:blipFill>
        <p:spPr bwMode="auto">
          <a:xfrm>
            <a:off x="7379843" y="4047769"/>
            <a:ext cx="3992880" cy="2400300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39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Social Conquest of Earth –</a:t>
            </a:r>
            <a:r>
              <a:rPr lang="en-US" dirty="0" smtClean="0"/>
              <a:t> E.O. Wilson</a:t>
            </a:r>
          </a:p>
          <a:p>
            <a:pPr lvl="1"/>
            <a:r>
              <a:rPr lang="en-US" b="1" dirty="0"/>
              <a:t>H</a:t>
            </a:r>
            <a:r>
              <a:rPr lang="en-US" dirty="0"/>
              <a:t>abitat </a:t>
            </a:r>
            <a:r>
              <a:rPr lang="en-US" dirty="0" smtClean="0"/>
              <a:t>destruction</a:t>
            </a:r>
          </a:p>
          <a:p>
            <a:pPr lvl="1"/>
            <a:r>
              <a:rPr lang="en-US" b="1" dirty="0" smtClean="0"/>
              <a:t>I</a:t>
            </a:r>
            <a:r>
              <a:rPr lang="en-US" dirty="0" smtClean="0"/>
              <a:t>nvasive species</a:t>
            </a:r>
          </a:p>
          <a:p>
            <a:pPr lvl="1"/>
            <a:r>
              <a:rPr lang="en-US" b="1" dirty="0" smtClean="0"/>
              <a:t>P</a:t>
            </a:r>
            <a:r>
              <a:rPr lang="en-US" dirty="0" smtClean="0"/>
              <a:t>ollution</a:t>
            </a:r>
          </a:p>
          <a:p>
            <a:pPr lvl="1"/>
            <a:r>
              <a:rPr lang="en-US" dirty="0" smtClean="0"/>
              <a:t>human over-</a:t>
            </a:r>
            <a:r>
              <a:rPr lang="en-US" b="1" dirty="0" smtClean="0"/>
              <a:t>P</a:t>
            </a:r>
            <a:r>
              <a:rPr lang="en-US" dirty="0" smtClean="0"/>
              <a:t>opulation</a:t>
            </a:r>
          </a:p>
          <a:p>
            <a:pPr lvl="1"/>
            <a:r>
              <a:rPr lang="en-US" b="1" dirty="0" smtClean="0"/>
              <a:t>O</a:t>
            </a:r>
            <a:r>
              <a:rPr lang="en-US" dirty="0" smtClean="0"/>
              <a:t>verharvesting</a:t>
            </a:r>
          </a:p>
          <a:p>
            <a:endParaRPr lang="en-US" dirty="0"/>
          </a:p>
          <a:p>
            <a:r>
              <a:rPr lang="en-US" dirty="0" smtClean="0"/>
              <a:t>Why Pollution?</a:t>
            </a:r>
          </a:p>
          <a:p>
            <a:pPr lvl="1"/>
            <a:r>
              <a:rPr lang="en-US" dirty="0" smtClean="0"/>
              <a:t>Easiest fix</a:t>
            </a:r>
          </a:p>
          <a:p>
            <a:pPr lvl="1"/>
            <a:r>
              <a:rPr lang="en-US" dirty="0" smtClean="0"/>
              <a:t>Big factor -&gt; Consumerism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61" y="338328"/>
            <a:ext cx="3515180" cy="5239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52" y="4387531"/>
            <a:ext cx="4001971" cy="22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 (Bootstrap)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Bootstraps grid system</a:t>
            </a:r>
          </a:p>
          <a:p>
            <a:endParaRPr lang="en-US" dirty="0"/>
          </a:p>
          <a:p>
            <a:r>
              <a:rPr lang="en-US" dirty="0" smtClean="0"/>
              <a:t>Great looking elements</a:t>
            </a:r>
          </a:p>
          <a:p>
            <a:endParaRPr lang="en-US" dirty="0"/>
          </a:p>
          <a:p>
            <a:r>
              <a:rPr lang="en-US" dirty="0" smtClean="0"/>
              <a:t>Different experience</a:t>
            </a:r>
          </a:p>
          <a:p>
            <a:pPr marL="0" indent="0">
              <a:buNone/>
            </a:pPr>
            <a:r>
              <a:rPr lang="en-US" dirty="0" smtClean="0"/>
              <a:t>     for different devices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888" y="1668870"/>
            <a:ext cx="5931408" cy="44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:\Users\jbonino\OneDrive\Documents\School\Senior Project\unresponsiv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" y="448056"/>
            <a:ext cx="10416725" cy="5882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5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0"/>
          <a:stretch/>
        </p:blipFill>
        <p:spPr bwMode="auto">
          <a:xfrm>
            <a:off x="2752344" y="180149"/>
            <a:ext cx="6503987" cy="6588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24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 anything</a:t>
            </a:r>
          </a:p>
          <a:p>
            <a:endParaRPr lang="en-US" dirty="0"/>
          </a:p>
          <a:p>
            <a:r>
              <a:rPr lang="en-US" dirty="0" smtClean="0"/>
              <a:t>Smalltalk, seaside, bootstrap in one semester = flexible brain</a:t>
            </a:r>
          </a:p>
          <a:p>
            <a:pPr lvl="1"/>
            <a:r>
              <a:rPr lang="en-US" dirty="0" smtClean="0"/>
              <a:t>Much bigger picture</a:t>
            </a:r>
          </a:p>
          <a:p>
            <a:pPr lvl="1"/>
            <a:endParaRPr lang="en-US" dirty="0"/>
          </a:p>
          <a:p>
            <a:r>
              <a:rPr lang="en-US" dirty="0" smtClean="0"/>
              <a:t>Close to zero documentation for Smalltalk</a:t>
            </a:r>
          </a:p>
          <a:p>
            <a:pPr lvl="1"/>
            <a:r>
              <a:rPr lang="en-US" dirty="0" smtClean="0"/>
              <a:t>No distractions</a:t>
            </a:r>
          </a:p>
          <a:p>
            <a:pPr lvl="1"/>
            <a:endParaRPr lang="en-US" dirty="0"/>
          </a:p>
          <a:p>
            <a:r>
              <a:rPr lang="en-US" dirty="0" smtClean="0"/>
              <a:t>Massive projects take a toll psychologically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6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would do 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back-end development. No client app</a:t>
            </a:r>
          </a:p>
          <a:p>
            <a:endParaRPr lang="en-US" dirty="0"/>
          </a:p>
          <a:p>
            <a:r>
              <a:rPr lang="en-US" dirty="0" smtClean="0"/>
              <a:t>Work with an Apache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Attack on Consumerism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Take</a:t>
            </a:r>
          </a:p>
          <a:p>
            <a:pPr lvl="1"/>
            <a:r>
              <a:rPr lang="en-US" dirty="0" smtClean="0"/>
              <a:t> Promoting Anti-Consumption</a:t>
            </a:r>
          </a:p>
          <a:p>
            <a:pPr lvl="2"/>
            <a:r>
              <a:rPr lang="en-US" dirty="0" smtClean="0"/>
              <a:t>Very Radical – People shop</a:t>
            </a:r>
          </a:p>
          <a:p>
            <a:pPr lvl="2"/>
            <a:r>
              <a:rPr lang="en-US" dirty="0" smtClean="0"/>
              <a:t>To giant of a step</a:t>
            </a:r>
          </a:p>
          <a:p>
            <a:pPr lvl="2"/>
            <a:r>
              <a:rPr lang="en-US" dirty="0" smtClean="0"/>
              <a:t>Considered “Hipster”</a:t>
            </a:r>
          </a:p>
          <a:p>
            <a:pPr lvl="1"/>
            <a:endParaRPr lang="en-US" dirty="0"/>
          </a:p>
          <a:p>
            <a:r>
              <a:rPr lang="en-US" dirty="0" smtClean="0"/>
              <a:t>Resolution</a:t>
            </a:r>
          </a:p>
          <a:p>
            <a:pPr lvl="1"/>
            <a:r>
              <a:rPr lang="en-US" dirty="0" smtClean="0"/>
              <a:t>Connect consumer with product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914" y="1210343"/>
            <a:ext cx="4457700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184" y="2439068"/>
            <a:ext cx="3548962" cy="2661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353" y="377704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</a:t>
            </a:r>
            <a:r>
              <a:rPr lang="en-US" dirty="0" smtClean="0"/>
              <a:t>Biological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 connection to consumer</a:t>
            </a:r>
          </a:p>
          <a:p>
            <a:pPr lvl="1"/>
            <a:r>
              <a:rPr lang="en-US" dirty="0" smtClean="0"/>
              <a:t>Support good products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Keep it practical</a:t>
            </a:r>
            <a:endParaRPr lang="en-US" dirty="0" smtClean="0"/>
          </a:p>
          <a:p>
            <a:pPr lvl="1"/>
            <a:r>
              <a:rPr lang="en-US" dirty="0" smtClean="0"/>
              <a:t>Environment (Global)</a:t>
            </a:r>
          </a:p>
          <a:p>
            <a:pPr lvl="1"/>
            <a:r>
              <a:rPr lang="en-US" dirty="0" smtClean="0"/>
              <a:t>Humanity (Local Group)</a:t>
            </a:r>
          </a:p>
          <a:p>
            <a:pPr lvl="1"/>
            <a:r>
              <a:rPr lang="en-US" dirty="0" smtClean="0"/>
              <a:t>Health (Local)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571" y="1285874"/>
            <a:ext cx="5122863" cy="3688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488" y="1950192"/>
            <a:ext cx="2359823" cy="2359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863" y="2841308"/>
            <a:ext cx="1037721" cy="4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Existing Media Examples</a:t>
            </a:r>
          </a:p>
          <a:p>
            <a:pPr lvl="1"/>
            <a:r>
              <a:rPr lang="en-US" dirty="0" smtClean="0"/>
              <a:t>Roger and Me - Humanity</a:t>
            </a:r>
          </a:p>
          <a:p>
            <a:pPr lvl="1"/>
            <a:r>
              <a:rPr lang="en-US" dirty="0" err="1" smtClean="0"/>
              <a:t>Cowspiracy</a:t>
            </a:r>
            <a:r>
              <a:rPr lang="en-US" dirty="0" smtClean="0"/>
              <a:t> – Environmental </a:t>
            </a:r>
          </a:p>
          <a:p>
            <a:pPr lvl="1"/>
            <a:r>
              <a:rPr lang="en-US" dirty="0"/>
              <a:t>Eat, Fast &amp; Live </a:t>
            </a:r>
            <a:r>
              <a:rPr lang="en-US" dirty="0" smtClean="0"/>
              <a:t>Longer - Health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4" y="685799"/>
            <a:ext cx="4939700" cy="40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5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Ribeye </a:t>
            </a:r>
            <a:r>
              <a:rPr lang="en-US" dirty="0" smtClean="0"/>
              <a:t>Steak</a:t>
            </a:r>
          </a:p>
          <a:p>
            <a:pPr marL="0" indent="0">
              <a:buNone/>
            </a:pPr>
            <a:r>
              <a:rPr lang="en-US" dirty="0" smtClean="0"/>
              <a:t>      You will know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“cows produce more greenhouse gases than cars</a:t>
            </a:r>
            <a:r>
              <a:rPr lang="en-US" dirty="0" smtClean="0"/>
              <a:t>”,</a:t>
            </a:r>
          </a:p>
          <a:p>
            <a:pPr marL="457200" lvl="1" indent="0">
              <a:buNone/>
            </a:pPr>
            <a:r>
              <a:rPr lang="en-US" dirty="0" smtClean="0"/>
              <a:t>“the </a:t>
            </a:r>
            <a:r>
              <a:rPr lang="en-US" dirty="0"/>
              <a:t>farmers are </a:t>
            </a:r>
            <a:r>
              <a:rPr lang="en-US" dirty="0" smtClean="0"/>
              <a:t>in an </a:t>
            </a:r>
            <a:r>
              <a:rPr lang="en-US" dirty="0"/>
              <a:t>outrageous contract with Walmart</a:t>
            </a:r>
            <a:r>
              <a:rPr lang="en-US" dirty="0" smtClean="0"/>
              <a:t>”,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“red meats aren’t the best for you”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Grass-fed organic Ribeye Steak</a:t>
            </a:r>
          </a:p>
          <a:p>
            <a:pPr lvl="1"/>
            <a:r>
              <a:rPr lang="en-US" dirty="0" smtClean="0"/>
              <a:t>“Grass-fed cows prevent migration of animals”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48" y="299825"/>
            <a:ext cx="3690209" cy="24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07" y="2759058"/>
            <a:ext cx="3614702" cy="3614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936" y="1853248"/>
            <a:ext cx="1742289" cy="21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Providing?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Anyone with internet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How to keep info Credible?</a:t>
            </a:r>
          </a:p>
          <a:p>
            <a:pPr lvl="1"/>
            <a:r>
              <a:rPr lang="en-US" dirty="0" smtClean="0"/>
              <a:t>Voting system</a:t>
            </a:r>
          </a:p>
          <a:p>
            <a:pPr lvl="1"/>
            <a:r>
              <a:rPr lang="en-US" dirty="0" smtClean="0"/>
              <a:t>No incentive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Wikipedia, </a:t>
            </a:r>
            <a:r>
              <a:rPr lang="en-US" dirty="0" err="1" smtClean="0"/>
              <a:t>Reddit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809" y="1410491"/>
            <a:ext cx="3448430" cy="41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9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mtClean="0"/>
              <a:t>Native web </a:t>
            </a:r>
            <a:r>
              <a:rPr lang="en-US" dirty="0" smtClean="0"/>
              <a:t>app</a:t>
            </a:r>
            <a:endParaRPr lang="en-US" dirty="0" smtClean="0"/>
          </a:p>
          <a:p>
            <a:pPr lvl="1"/>
            <a:r>
              <a:rPr lang="en-US" dirty="0" smtClean="0"/>
              <a:t>Scan with phone</a:t>
            </a:r>
          </a:p>
          <a:p>
            <a:endParaRPr lang="en-US" dirty="0"/>
          </a:p>
          <a:p>
            <a:r>
              <a:rPr lang="en-US" dirty="0" smtClean="0"/>
              <a:t>Each item has Reviews</a:t>
            </a:r>
          </a:p>
          <a:p>
            <a:endParaRPr lang="en-US" dirty="0" smtClean="0"/>
          </a:p>
          <a:p>
            <a:r>
              <a:rPr lang="en-US" dirty="0" smtClean="0"/>
              <a:t>Vote on reviews if they are worth knowing!</a:t>
            </a:r>
          </a:p>
          <a:p>
            <a:endParaRPr lang="en-US" dirty="0"/>
          </a:p>
          <a:p>
            <a:r>
              <a:rPr lang="en-US" dirty="0" smtClean="0"/>
              <a:t>Time to design</a:t>
            </a:r>
          </a:p>
        </p:txBody>
      </p:sp>
    </p:spTree>
    <p:extLst>
      <p:ext uri="{BB962C8B-B14F-4D97-AF65-F5344CB8AC3E}">
        <p14:creationId xmlns:p14="http://schemas.microsoft.com/office/powerpoint/2010/main" val="39950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 away from technology</a:t>
            </a:r>
          </a:p>
          <a:p>
            <a:endParaRPr lang="en-US" dirty="0"/>
          </a:p>
          <a:p>
            <a:r>
              <a:rPr lang="en-US" dirty="0" smtClean="0"/>
              <a:t>Step 1. System boundaries</a:t>
            </a:r>
          </a:p>
          <a:p>
            <a:pPr lvl="1"/>
            <a:r>
              <a:rPr lang="en-US" dirty="0" smtClean="0"/>
              <a:t>Paper and pencil</a:t>
            </a:r>
          </a:p>
          <a:p>
            <a:pPr lvl="1"/>
            <a:r>
              <a:rPr lang="en-US" dirty="0" smtClean="0"/>
              <a:t>User, Privileged User, Admin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Simple Use cases</a:t>
            </a:r>
          </a:p>
          <a:p>
            <a:pPr lvl="1"/>
            <a:r>
              <a:rPr lang="en-US" dirty="0"/>
              <a:t>I kept it simple, </a:t>
            </a:r>
            <a:r>
              <a:rPr lang="en-US" dirty="0" smtClean="0"/>
              <a:t>stupid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934" y="1328819"/>
            <a:ext cx="5971178" cy="44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708</TotalTime>
  <Words>578</Words>
  <Application>Microsoft Office PowerPoint</Application>
  <PresentationFormat>Widescreen</PresentationFormat>
  <Paragraphs>228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</vt:lpstr>
      <vt:lpstr>Connection</vt:lpstr>
      <vt:lpstr>Background</vt:lpstr>
      <vt:lpstr>An Attack on Consumerism</vt:lpstr>
      <vt:lpstr>Back to the Biological Web</vt:lpstr>
      <vt:lpstr>Connection</vt:lpstr>
      <vt:lpstr>Example</vt:lpstr>
      <vt:lpstr>Who’s Providing?</vt:lpstr>
      <vt:lpstr>Overview of the App</vt:lpstr>
      <vt:lpstr>Design</vt:lpstr>
      <vt:lpstr>Analogies are great</vt:lpstr>
      <vt:lpstr>Rubric</vt:lpstr>
      <vt:lpstr>CRC’s Brilliance</vt:lpstr>
      <vt:lpstr>Technology</vt:lpstr>
      <vt:lpstr>Elaborate html </vt:lpstr>
      <vt:lpstr>A broad take: MVC</vt:lpstr>
      <vt:lpstr>Sessions</vt:lpstr>
      <vt:lpstr>Developer Library</vt:lpstr>
      <vt:lpstr>Features</vt:lpstr>
      <vt:lpstr>A more coordinated sprint</vt:lpstr>
      <vt:lpstr>Responsive Design (Bootstrap)</vt:lpstr>
      <vt:lpstr>PowerPoint Presentation</vt:lpstr>
      <vt:lpstr>PowerPoint Presentation</vt:lpstr>
      <vt:lpstr>What I learned</vt:lpstr>
      <vt:lpstr>What I would do different</vt:lpstr>
      <vt:lpstr>Thank you!</vt:lpstr>
    </vt:vector>
  </TitlesOfParts>
  <Company>Northern Michigan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Connection</dc:title>
  <dc:creator>Joe Bonino</dc:creator>
  <cp:lastModifiedBy>Joe Bonino</cp:lastModifiedBy>
  <cp:revision>137</cp:revision>
  <dcterms:created xsi:type="dcterms:W3CDTF">2017-05-01T23:33:52Z</dcterms:created>
  <dcterms:modified xsi:type="dcterms:W3CDTF">2017-05-04T17:33:07Z</dcterms:modified>
</cp:coreProperties>
</file>